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172" y="2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DAA17B5-6FEE-4D82-86EF-8887F2A3061F}" type="datetimeFigureOut">
              <a:rPr lang="en-AU" smtClean="0"/>
              <a:t>8/06/2013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0D7D38-4100-4B5A-A801-CB2B31655E5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429000"/>
            <a:ext cx="6477000" cy="1828800"/>
          </a:xfrm>
        </p:spPr>
        <p:txBody>
          <a:bodyPr/>
          <a:lstStyle/>
          <a:p>
            <a:r>
              <a:rPr lang="en-AU" dirty="0" smtClean="0"/>
              <a:t>The Employment Cycle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100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Selection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b="1" dirty="0" smtClean="0"/>
              <a:t>Selection </a:t>
            </a:r>
            <a:r>
              <a:rPr lang="en-AU" dirty="0" smtClean="0"/>
              <a:t>is choosing the best candidate for the available position</a:t>
            </a:r>
          </a:p>
          <a:p>
            <a:r>
              <a:rPr lang="en-AU" dirty="0" smtClean="0"/>
              <a:t>The selection process may include, screening out the unsuitable applicants; writing a short list of potential candidates; contacting them for interviews; holding sometimes several rounds of interviews (individual or group); testing; checking referees; notifying the successful candidate and the unsuccessful ones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99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Employment arrangements &amp; remuneration (pay &amp; entitlements)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3400" cy="4495800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The process of deciding pay and other entitlements associated with a position may be determined before the job is advertised or negotiated with the successful candidate</a:t>
            </a:r>
          </a:p>
          <a:p>
            <a:r>
              <a:rPr lang="en-AU" dirty="0" smtClean="0"/>
              <a:t>Factors affecting the type of remuneration include whether the person is covered by an agreement, whether it is a management position, previous remuneration of the person, and their priorities.</a:t>
            </a:r>
          </a:p>
          <a:p>
            <a:r>
              <a:rPr lang="en-AU" dirty="0" smtClean="0"/>
              <a:t>Packages include pay rates, super, use of facilities such as cars, phones, laptops</a:t>
            </a:r>
          </a:p>
          <a:p>
            <a:r>
              <a:rPr lang="en-AU" dirty="0" smtClean="0"/>
              <a:t>The type of employment arrangement is linked to the remuneration (full or part-time </a:t>
            </a:r>
            <a:r>
              <a:rPr lang="en-AU" dirty="0" err="1" smtClean="0"/>
              <a:t>cf</a:t>
            </a:r>
            <a:r>
              <a:rPr lang="en-AU" dirty="0" smtClean="0"/>
              <a:t> casual staff &amp; contractors)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125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Learning objectives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To identify and explain the key phases of the employment cycle</a:t>
            </a:r>
          </a:p>
          <a:p>
            <a:r>
              <a:rPr lang="en-AU" dirty="0" smtClean="0"/>
              <a:t>To explain the significance of the employment cycle for human resource management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32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The importance of the employment 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One of the key responsibilities of HRM is managing the employment cycle</a:t>
            </a:r>
          </a:p>
          <a:p>
            <a:r>
              <a:rPr lang="en-AU" dirty="0" smtClean="0"/>
              <a:t>The </a:t>
            </a:r>
            <a:r>
              <a:rPr lang="en-AU" b="1" dirty="0" smtClean="0"/>
              <a:t>employment cycle </a:t>
            </a:r>
            <a:r>
              <a:rPr lang="en-AU" dirty="0" smtClean="0"/>
              <a:t>is </a:t>
            </a:r>
            <a:r>
              <a:rPr lang="en-AU" u="sng" dirty="0" smtClean="0"/>
              <a:t>the stages a worker progresses through - from the start to the end of their employment with an organisation</a:t>
            </a:r>
          </a:p>
          <a:p>
            <a:r>
              <a:rPr lang="en-AU" dirty="0" smtClean="0"/>
              <a:t>It is a ‘cycle’ because the pattern repeats itself as new workers are recruited, trained, </a:t>
            </a:r>
            <a:r>
              <a:rPr lang="en-AU" dirty="0" err="1" smtClean="0"/>
              <a:t>etc</a:t>
            </a:r>
            <a:r>
              <a:rPr lang="en-AU" dirty="0" smtClean="0"/>
              <a:t>, to replace the workers who are leaving</a:t>
            </a:r>
          </a:p>
          <a:p>
            <a:r>
              <a:rPr lang="en-AU" dirty="0" smtClean="0"/>
              <a:t>Broadly, we can categorise the actions and steps that HRM need to take as </a:t>
            </a:r>
            <a:r>
              <a:rPr lang="en-AU" b="1" dirty="0" smtClean="0"/>
              <a:t>establishment</a:t>
            </a:r>
            <a:r>
              <a:rPr lang="en-AU" dirty="0" smtClean="0"/>
              <a:t>, </a:t>
            </a:r>
            <a:r>
              <a:rPr lang="en-AU" b="1" dirty="0" smtClean="0"/>
              <a:t>maintenance </a:t>
            </a:r>
            <a:r>
              <a:rPr lang="en-AU" dirty="0" smtClean="0"/>
              <a:t>and </a:t>
            </a:r>
            <a:r>
              <a:rPr lang="en-AU" b="1" dirty="0" smtClean="0"/>
              <a:t>termination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4607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Phase one: Establishment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34886"/>
            <a:ext cx="7097486" cy="532311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HR planning</a:t>
            </a:r>
          </a:p>
          <a:p>
            <a:r>
              <a:rPr lang="en-AU" dirty="0" smtClean="0"/>
              <a:t>Job analysis and job design</a:t>
            </a:r>
          </a:p>
          <a:p>
            <a:r>
              <a:rPr lang="en-AU" dirty="0" smtClean="0"/>
              <a:t>Recruitment</a:t>
            </a:r>
          </a:p>
          <a:p>
            <a:r>
              <a:rPr lang="en-AU" dirty="0" smtClean="0"/>
              <a:t>Employment arrangements and pay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60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Human Resource </a:t>
            </a:r>
            <a:r>
              <a:rPr lang="en-AU" dirty="0"/>
              <a:t>P</a:t>
            </a:r>
            <a:r>
              <a:rPr lang="en-AU" dirty="0" smtClean="0"/>
              <a:t>lanning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HR planning is the most important part of the employment cycle</a:t>
            </a:r>
          </a:p>
          <a:p>
            <a:r>
              <a:rPr lang="en-AU" dirty="0" smtClean="0"/>
              <a:t>It involves predicting the future staffing needs of the organisation – therefore, HR managers need to know and relate this to the strategic plans of the organisation</a:t>
            </a:r>
          </a:p>
          <a:p>
            <a:r>
              <a:rPr lang="en-AU" dirty="0" smtClean="0"/>
              <a:t>HR managers need to consider: will more or less staff be needed? Which areas of the organisation will grow? Are specific skills or expertise needed?</a:t>
            </a:r>
          </a:p>
          <a:p>
            <a:r>
              <a:rPr lang="en-AU" dirty="0" smtClean="0"/>
              <a:t>If poorly planned, an organisation may have too many or not enough employees in key areas creating problems for productivity and cost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97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Job analysis, design and description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b="1" dirty="0" smtClean="0"/>
              <a:t>Job analysis </a:t>
            </a:r>
            <a:r>
              <a:rPr lang="en-AU" dirty="0" smtClean="0"/>
              <a:t>is finding out all the information about a job</a:t>
            </a:r>
          </a:p>
          <a:p>
            <a:r>
              <a:rPr lang="en-AU" dirty="0" smtClean="0"/>
              <a:t>If it is an existing position, then a study is conducted to examine in detail what is done in that position on a daily basis</a:t>
            </a:r>
          </a:p>
          <a:p>
            <a:r>
              <a:rPr lang="en-AU" b="1" dirty="0" smtClean="0"/>
              <a:t>Job design</a:t>
            </a:r>
            <a:r>
              <a:rPr lang="en-AU" dirty="0" smtClean="0"/>
              <a:t> is the process of creating new positions or adapting existing positions.</a:t>
            </a:r>
          </a:p>
          <a:p>
            <a:r>
              <a:rPr lang="en-AU" dirty="0" smtClean="0"/>
              <a:t>When designing a new job, mangers need to ensure it attracts the right candidates and meets the organisation’s needs (as determined through HR planning)</a:t>
            </a:r>
          </a:p>
          <a:p>
            <a:r>
              <a:rPr lang="en-AU" b="1" dirty="0" smtClean="0"/>
              <a:t>Job description</a:t>
            </a:r>
            <a:r>
              <a:rPr lang="en-AU" dirty="0" smtClean="0"/>
              <a:t> is an outline of all aspects of a particular position, including the duties &amp; responsibilities and work conditions) and combines all the information gathered in the </a:t>
            </a:r>
            <a:r>
              <a:rPr lang="en-AU" i="1" dirty="0" smtClean="0"/>
              <a:t>job analysis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15354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Selection Criteria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A list of what the organisation is looking for in the applicants for a new position</a:t>
            </a:r>
          </a:p>
          <a:p>
            <a:r>
              <a:rPr lang="en-AU" dirty="0" smtClean="0"/>
              <a:t>Often includes requirements for qualifications/experience, skills, and personal qualities</a:t>
            </a:r>
          </a:p>
          <a:p>
            <a:r>
              <a:rPr lang="en-AU" dirty="0" smtClean="0"/>
              <a:t>It is expected that applicants should address the selection criteria in their job application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65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Recruitment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b="1" dirty="0" smtClean="0"/>
              <a:t>Recruitment</a:t>
            </a:r>
            <a:r>
              <a:rPr lang="en-AU" dirty="0" smtClean="0"/>
              <a:t> is sourcing employees for a position</a:t>
            </a:r>
          </a:p>
          <a:p>
            <a:r>
              <a:rPr lang="en-AU" dirty="0" smtClean="0"/>
              <a:t>It can be </a:t>
            </a:r>
            <a:r>
              <a:rPr lang="en-AU" b="1" dirty="0" smtClean="0"/>
              <a:t>internal</a:t>
            </a:r>
            <a:r>
              <a:rPr lang="en-AU" dirty="0" smtClean="0"/>
              <a:t> (from inside the organisation) or </a:t>
            </a:r>
            <a:r>
              <a:rPr lang="en-AU" b="1" dirty="0" smtClean="0"/>
              <a:t>external</a:t>
            </a:r>
            <a:r>
              <a:rPr lang="en-AU" dirty="0" smtClean="0"/>
              <a:t> (outside the organisation)</a:t>
            </a:r>
          </a:p>
          <a:p>
            <a:r>
              <a:rPr lang="en-AU" dirty="0" smtClean="0"/>
              <a:t>Recruitment methods include newspapers, internet sites, business websites, recruitment agencies, word of mouth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751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1231" y="1447801"/>
            <a:ext cx="11281412" cy="4800598"/>
          </a:xfrm>
        </p:spPr>
      </p:pic>
    </p:spTree>
    <p:extLst>
      <p:ext uri="{BB962C8B-B14F-4D97-AF65-F5344CB8AC3E}">
        <p14:creationId xmlns:p14="http://schemas.microsoft.com/office/powerpoint/2010/main" val="221473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153</TotalTime>
  <Words>594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The Employment Cycle</vt:lpstr>
      <vt:lpstr>Learning objectives</vt:lpstr>
      <vt:lpstr>The importance of the employment cycle</vt:lpstr>
      <vt:lpstr>Phase one: Establishment</vt:lpstr>
      <vt:lpstr>Human Resource Planning</vt:lpstr>
      <vt:lpstr>Job analysis, design and description</vt:lpstr>
      <vt:lpstr>Selection Criteria</vt:lpstr>
      <vt:lpstr>Recruitment</vt:lpstr>
      <vt:lpstr>PowerPoint Presentation</vt:lpstr>
      <vt:lpstr>Selection</vt:lpstr>
      <vt:lpstr>Employment arrangements &amp; remuneration (pay &amp; entitlements)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Employment Cycle</dc:title>
  <dc:creator>Thao Pham</dc:creator>
  <cp:lastModifiedBy>Ernest Reichelt</cp:lastModifiedBy>
  <cp:revision>8</cp:revision>
  <dcterms:created xsi:type="dcterms:W3CDTF">2012-08-06T01:03:54Z</dcterms:created>
  <dcterms:modified xsi:type="dcterms:W3CDTF">2013-06-08T10:01:07Z</dcterms:modified>
</cp:coreProperties>
</file>